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2" r:id="rId5"/>
    <p:sldId id="258" r:id="rId6"/>
    <p:sldId id="259" r:id="rId7"/>
    <p:sldId id="260" r:id="rId8"/>
    <p:sldId id="265" r:id="rId9"/>
    <p:sldId id="266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641"/>
    <a:srgbClr val="310EC8"/>
    <a:srgbClr val="EBB24B"/>
    <a:srgbClr val="9CFAB9"/>
    <a:srgbClr val="CCA740"/>
    <a:srgbClr val="87E9FD"/>
    <a:srgbClr val="30E4E4"/>
    <a:srgbClr val="991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8" d="100"/>
          <a:sy n="58" d="100"/>
        </p:scale>
        <p:origin x="16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6544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687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672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9532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181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594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650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6966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285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6137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282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07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90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31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639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4579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D2ECE-501E-4342-9DE3-38C6ADEEE185}" type="datetimeFigureOut">
              <a:rPr lang="it-IT" smtClean="0"/>
              <a:pPr/>
              <a:t>08/07/2022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B00D10A-A523-4943-9A80-576757A2DC0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8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56054"/>
            <a:ext cx="9144000" cy="170523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Sai com’è regolamentata l’uscita dall’aula durante le attività?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2397211"/>
            <a:ext cx="9144000" cy="4460789"/>
          </a:xfrm>
        </p:spPr>
        <p:txBody>
          <a:bodyPr>
            <a:normAutofit/>
          </a:bodyPr>
          <a:lstStyle/>
          <a:p>
            <a:endParaRPr lang="it-IT" sz="1600" dirty="0"/>
          </a:p>
          <a:p>
            <a:r>
              <a:rPr lang="it-IT" sz="1600" dirty="0"/>
              <a:t>VUOI ANDARE IN BAGNO? OCCHIO ALL’ORA E AL SEMAFORO!</a:t>
            </a:r>
          </a:p>
          <a:p>
            <a:r>
              <a:rPr lang="it-IT" sz="1600" dirty="0"/>
              <a:t>SE </a:t>
            </a:r>
            <a:r>
              <a:rPr lang="it-IT" sz="1600" b="1" dirty="0"/>
              <a:t>DOPO LE 9.30 </a:t>
            </a:r>
            <a:r>
              <a:rPr lang="it-IT" sz="1600" dirty="0"/>
              <a:t>DEL MATTINO E </a:t>
            </a:r>
            <a:r>
              <a:rPr lang="it-IT" sz="1600" b="1" dirty="0"/>
              <a:t>LE 15.30 </a:t>
            </a:r>
            <a:r>
              <a:rPr lang="it-IT" sz="1600" dirty="0"/>
              <a:t>DEL POMERIGGIO</a:t>
            </a:r>
          </a:p>
          <a:p>
            <a:r>
              <a:rPr lang="it-IT" sz="1600" dirty="0"/>
              <a:t>IL SEMAFORO E’ </a:t>
            </a:r>
            <a:r>
              <a:rPr lang="it-IT" sz="1600" b="1" dirty="0">
                <a:solidFill>
                  <a:srgbClr val="00B050"/>
                </a:solidFill>
              </a:rPr>
              <a:t>VERDE</a:t>
            </a:r>
            <a:r>
              <a:rPr lang="it-IT" sz="1600" dirty="0"/>
              <a:t>: ALLORA IL BAGNO E’ LIBERO</a:t>
            </a:r>
          </a:p>
          <a:p>
            <a:r>
              <a:rPr lang="it-IT" sz="1600" dirty="0"/>
              <a:t> SE INVECE E’ </a:t>
            </a:r>
            <a:r>
              <a:rPr lang="it-IT" sz="1600" b="1" dirty="0">
                <a:solidFill>
                  <a:srgbClr val="FF0000"/>
                </a:solidFill>
              </a:rPr>
              <a:t>ROSSO</a:t>
            </a:r>
            <a:r>
              <a:rPr lang="it-IT" sz="1600" dirty="0"/>
              <a:t>: IL BAGNO E’ OCCUPATO.</a:t>
            </a:r>
          </a:p>
          <a:p>
            <a:r>
              <a:rPr lang="it-IT" sz="1600" dirty="0"/>
              <a:t>PER SVILUPPARE UNA MAGGIORE AUTONOMIA I BAMBINI NON DEVONO </a:t>
            </a:r>
          </a:p>
          <a:p>
            <a:r>
              <a:rPr lang="it-IT" sz="1600" dirty="0"/>
              <a:t>MAI CHIEDERE ALL’INSEGNANTE.</a:t>
            </a:r>
          </a:p>
        </p:txBody>
      </p:sp>
      <p:pic>
        <p:nvPicPr>
          <p:cNvPr id="1026" name="Picture 2" descr="Risultati immagini per orologio colora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453" y="4890761"/>
            <a:ext cx="1813308" cy="123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 descr="IMG-20191008-WA0022.jpg"/>
          <p:cNvPicPr>
            <a:picLocks noChangeAspect="1"/>
          </p:cNvPicPr>
          <p:nvPr/>
        </p:nvPicPr>
        <p:blipFill>
          <a:blip r:embed="rId3" cstate="print"/>
          <a:srcRect l="73700"/>
          <a:stretch>
            <a:fillRect/>
          </a:stretch>
        </p:blipFill>
        <p:spPr>
          <a:xfrm>
            <a:off x="9646276" y="2018764"/>
            <a:ext cx="1498241" cy="4272566"/>
          </a:xfrm>
          <a:prstGeom prst="rect">
            <a:avLst/>
          </a:prstGeom>
        </p:spPr>
      </p:pic>
      <p:pic>
        <p:nvPicPr>
          <p:cNvPr id="1028" name="Picture 4" descr="Risultati immagini per DISEGNO SEMAFOR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185" y="1112940"/>
            <a:ext cx="1285062" cy="122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786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650099" y="265670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7030A0"/>
                </a:solidFill>
              </a:rPr>
              <a:t>Pensi che il modello di scuola senza zaino crei più caos in aula?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3293" y="2647900"/>
            <a:ext cx="9972374" cy="3572596"/>
          </a:xfrm>
        </p:spPr>
        <p:txBody>
          <a:bodyPr>
            <a:normAutofit fontScale="92500" lnSpcReduction="10000"/>
          </a:bodyPr>
          <a:lstStyle/>
          <a:p>
            <a:r>
              <a:rPr lang="it-IT" dirty="0"/>
              <a:t>I bambini sono spesso sottoposti ad attività che richiedono il </a:t>
            </a:r>
          </a:p>
          <a:p>
            <a:r>
              <a:rPr lang="it-IT" dirty="0"/>
              <a:t>CONFRONTO, LO SCAMBIO </a:t>
            </a:r>
            <a:r>
              <a:rPr lang="it-IT" dirty="0" err="1"/>
              <a:t>DI</a:t>
            </a:r>
            <a:r>
              <a:rPr lang="it-IT" dirty="0"/>
              <a:t> OPINIONI, LA RICERCA </a:t>
            </a:r>
            <a:r>
              <a:rPr lang="it-IT" dirty="0" err="1"/>
              <a:t>DI</a:t>
            </a:r>
            <a:r>
              <a:rPr lang="it-IT" dirty="0"/>
              <a:t> SOLUZIONI, </a:t>
            </a:r>
          </a:p>
          <a:p>
            <a:r>
              <a:rPr lang="it-IT" dirty="0"/>
              <a:t>LA </a:t>
            </a:r>
            <a:r>
              <a:rPr lang="it-IT" dirty="0" err="1"/>
              <a:t>PROGETTAZIONE…</a:t>
            </a:r>
            <a:r>
              <a:rPr lang="it-IT" dirty="0"/>
              <a:t> </a:t>
            </a:r>
          </a:p>
          <a:p>
            <a:r>
              <a:rPr lang="it-IT" dirty="0"/>
              <a:t>questi lavori richiedono che tra di loro avvenga uno </a:t>
            </a:r>
          </a:p>
          <a:p>
            <a:r>
              <a:rPr lang="it-IT" dirty="0"/>
              <a:t>SCAMBIO </a:t>
            </a:r>
            <a:r>
              <a:rPr lang="it-IT" dirty="0" err="1"/>
              <a:t>DI</a:t>
            </a:r>
            <a:r>
              <a:rPr lang="it-IT" dirty="0"/>
              <a:t> PAROLE, </a:t>
            </a:r>
            <a:r>
              <a:rPr lang="it-IT" dirty="0" err="1"/>
              <a:t>DI</a:t>
            </a:r>
            <a:r>
              <a:rPr lang="it-IT" dirty="0"/>
              <a:t> IDEE, </a:t>
            </a:r>
            <a:r>
              <a:rPr lang="it-IT" dirty="0" err="1"/>
              <a:t>DI</a:t>
            </a:r>
            <a:r>
              <a:rPr lang="it-IT" dirty="0"/>
              <a:t> PENSIERI.</a:t>
            </a:r>
          </a:p>
          <a:p>
            <a:pPr algn="ctr"/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dirty="0"/>
              <a:t>La parola CAOS non è quindi corretta, ma il parlare è sempre </a:t>
            </a:r>
          </a:p>
          <a:p>
            <a:pPr algn="ctr"/>
            <a:r>
              <a:rPr lang="it-IT" dirty="0"/>
              <a:t>regolato dai simboli di gestione visti in precedenza.</a:t>
            </a:r>
          </a:p>
        </p:txBody>
      </p:sp>
      <p:pic>
        <p:nvPicPr>
          <p:cNvPr id="6" name="Immagine 5" descr="RGRM36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7867" y="2485623"/>
            <a:ext cx="4108825" cy="2310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959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57408" y="488092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EBB24B"/>
                </a:solidFill>
              </a:rPr>
              <a:t>I compiti a casa riducono il tempo libero in modo considerevole?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2627870"/>
            <a:ext cx="8915399" cy="4061253"/>
          </a:xfrm>
        </p:spPr>
        <p:txBody>
          <a:bodyPr>
            <a:normAutofit fontScale="92500" lnSpcReduction="10000"/>
          </a:bodyPr>
          <a:lstStyle/>
          <a:p>
            <a:pPr algn="ctr"/>
            <a:endParaRPr lang="it-IT" dirty="0"/>
          </a:p>
          <a:p>
            <a:pPr algn="ctr"/>
            <a:r>
              <a:rPr lang="it-IT" dirty="0"/>
              <a:t>In SZ il compito è assegnato come si usa fare in molte scuole.</a:t>
            </a:r>
          </a:p>
          <a:p>
            <a:pPr algn="ctr"/>
            <a:br>
              <a:rPr lang="it-IT" dirty="0"/>
            </a:br>
            <a:r>
              <a:rPr lang="it-IT" dirty="0"/>
              <a:t>Si fa particolare attenzione:</a:t>
            </a:r>
          </a:p>
          <a:p>
            <a:br>
              <a:rPr lang="it-IT" dirty="0"/>
            </a:br>
            <a:r>
              <a:rPr lang="it-IT" dirty="0"/>
              <a:t>– a che esso sia sempre un’attività di </a:t>
            </a:r>
            <a:r>
              <a:rPr lang="it-IT" sz="2400" b="1" dirty="0"/>
              <a:t>consolidamento</a:t>
            </a:r>
            <a:r>
              <a:rPr lang="it-IT" dirty="0"/>
              <a:t> rispetto a contenuti già affrontati in classe in modo approfondito, per poter essere svolto in autonomia dall’allievo</a:t>
            </a:r>
          </a:p>
          <a:p>
            <a:br>
              <a:rPr lang="it-IT" dirty="0"/>
            </a:br>
            <a:r>
              <a:rPr lang="it-IT" dirty="0"/>
              <a:t>– al fatto che il </a:t>
            </a:r>
            <a:r>
              <a:rPr lang="it-IT" sz="2400" b="1" dirty="0"/>
              <a:t>quantitativo</a:t>
            </a:r>
            <a:r>
              <a:rPr lang="it-IT" dirty="0"/>
              <a:t> complessivo del compito assegnato da tutti gli insegnanti sia </a:t>
            </a:r>
            <a:r>
              <a:rPr lang="it-IT" sz="2600" b="1" dirty="0"/>
              <a:t>congruo</a:t>
            </a:r>
            <a:r>
              <a:rPr lang="it-IT" dirty="0"/>
              <a:t> e non prenda uno spazio eccessivo nella giornata.</a:t>
            </a:r>
          </a:p>
          <a:p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458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107092"/>
            <a:ext cx="8911687" cy="1672281"/>
          </a:xfrm>
        </p:spPr>
        <p:txBody>
          <a:bodyPr>
            <a:noAutofit/>
          </a:bodyPr>
          <a:lstStyle/>
          <a:p>
            <a:pPr algn="ctr"/>
            <a:r>
              <a:rPr lang="it-IT" sz="4800" dirty="0">
                <a:solidFill>
                  <a:srgbClr val="310EC8"/>
                </a:solidFill>
              </a:rPr>
              <a:t>3 PAROLE su cui si fonda la scuola senza zaino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36823" y="2133600"/>
            <a:ext cx="10367790" cy="444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OSPITALITA’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L’ospitalità si riferisce agli ambienti accoglienti, ben organizzati, gradevoli, ricchi di materiali, per favorire un buon clima relazionale che facilita l’apprendimento.   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RESPONSABILITA</a:t>
            </a:r>
            <a:r>
              <a:rPr lang="it-IT" b="1" dirty="0">
                <a:solidFill>
                  <a:srgbClr val="FF0000"/>
                </a:solidFill>
              </a:rPr>
              <a:t>’</a:t>
            </a:r>
          </a:p>
          <a:p>
            <a:pPr marL="0" indent="0">
              <a:buNone/>
            </a:pPr>
            <a:r>
              <a:rPr lang="it-IT" dirty="0"/>
              <a:t>La pluralità degli strumenti didattici induce ad attivare autonomia e responsabilità: la segnaletica per rispettare il silenzio o per definire il momento di lavoro senza l’aiuto del docente, gli schedari auto-correttivi che consentono di esercitarsi e di avanzare, le schede di registrazione delle attività personali, i libri, la </a:t>
            </a:r>
            <a:r>
              <a:rPr lang="it-IT" dirty="0" err="1"/>
              <a:t>lim</a:t>
            </a:r>
            <a:r>
              <a:rPr lang="it-IT" dirty="0"/>
              <a:t> </a:t>
            </a:r>
            <a:r>
              <a:rPr lang="it-IT" dirty="0" err="1"/>
              <a:t>ecc</a:t>
            </a:r>
            <a:r>
              <a:rPr lang="it-IT" dirty="0"/>
              <a:t>…</a:t>
            </a:r>
          </a:p>
          <a:p>
            <a:pPr marL="0" indent="0">
              <a:buNone/>
            </a:pPr>
            <a:r>
              <a:rPr lang="it-IT" sz="2400" b="1" dirty="0">
                <a:solidFill>
                  <a:srgbClr val="FF0000"/>
                </a:solidFill>
              </a:rPr>
              <a:t>COMUNITA’</a:t>
            </a:r>
          </a:p>
          <a:p>
            <a:pPr marL="0" indent="0">
              <a:buNone/>
            </a:pPr>
            <a:r>
              <a:rPr lang="it-IT" dirty="0"/>
              <a:t>Gli spazi dell’aula e quelli della scuola valorizzano l’idea di comunità, consentendo l’incontro e il lavoro insieme dei docenti e degli studenti. Comunità per incentivare l’acquisizione di competenze tramite lo scambio continuo.</a:t>
            </a:r>
            <a:endParaRPr lang="it-IT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39" y="1639329"/>
            <a:ext cx="5366459" cy="98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35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535460"/>
            <a:ext cx="9144000" cy="1722352"/>
          </a:xfrm>
        </p:spPr>
        <p:txBody>
          <a:bodyPr>
            <a:normAutofit fontScale="90000"/>
          </a:bodyPr>
          <a:lstStyle/>
          <a:p>
            <a:pPr algn="ctr"/>
            <a:r>
              <a:rPr lang="it-IT" sz="5400" dirty="0">
                <a:solidFill>
                  <a:srgbClr val="00B050"/>
                </a:solidFill>
              </a:rPr>
              <a:t>Conosci alcuni simboli di gestione?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99403" y="1995412"/>
            <a:ext cx="9374659" cy="4390767"/>
          </a:xfrm>
        </p:spPr>
        <p:txBody>
          <a:bodyPr>
            <a:normAutofit/>
          </a:bodyPr>
          <a:lstStyle/>
          <a:p>
            <a:endParaRPr lang="it-IT" dirty="0"/>
          </a:p>
          <a:p>
            <a:pPr algn="ctr"/>
            <a:r>
              <a:rPr lang="it-IT" b="1" dirty="0"/>
              <a:t>SEGNALETICA PER RISPETTARE IL SILENZIO O PER REGOLAMENTARE IL TONO DELLA VOCE</a:t>
            </a:r>
          </a:p>
          <a:p>
            <a:pPr algn="ctr"/>
            <a:endParaRPr lang="it-IT" b="1" dirty="0"/>
          </a:p>
          <a:p>
            <a:pPr algn="r"/>
            <a:r>
              <a:rPr lang="it-IT" sz="2400" b="1" i="1" u="sng" dirty="0">
                <a:solidFill>
                  <a:srgbClr val="991981"/>
                </a:solidFill>
              </a:rPr>
              <a:t>PESCE</a:t>
            </a:r>
            <a:r>
              <a:rPr lang="it-IT" b="1" dirty="0"/>
              <a:t>: è un simbolo riconosciuto come la richiesta di </a:t>
            </a:r>
          </a:p>
          <a:p>
            <a:pPr algn="r"/>
            <a:r>
              <a:rPr lang="it-IT" sz="2400" b="1" dirty="0"/>
              <a:t>SILENZIO</a:t>
            </a:r>
            <a:r>
              <a:rPr lang="it-IT" b="1" dirty="0"/>
              <a:t>.</a:t>
            </a:r>
          </a:p>
          <a:p>
            <a:endParaRPr lang="it-IT" b="1" dirty="0"/>
          </a:p>
          <a:p>
            <a:r>
              <a:rPr lang="it-IT" sz="2400" b="1" i="1" u="sng" dirty="0">
                <a:solidFill>
                  <a:srgbClr val="30E4E4"/>
                </a:solidFill>
              </a:rPr>
              <a:t>SERPENTE</a:t>
            </a:r>
            <a:r>
              <a:rPr lang="it-IT" b="1" dirty="0"/>
              <a:t>: indica che durante l’attività che si svolge i </a:t>
            </a:r>
          </a:p>
          <a:p>
            <a:r>
              <a:rPr lang="it-IT" b="1" dirty="0"/>
              <a:t>bambini potranno parlare con un </a:t>
            </a:r>
            <a:r>
              <a:rPr lang="it-IT" sz="2400" b="1" dirty="0"/>
              <a:t>tono</a:t>
            </a:r>
            <a:r>
              <a:rPr lang="it-IT" b="1" dirty="0"/>
              <a:t> di voce relativamente </a:t>
            </a:r>
          </a:p>
          <a:p>
            <a:r>
              <a:rPr lang="it-IT" sz="2400" b="1" dirty="0"/>
              <a:t>BASSO</a:t>
            </a:r>
            <a:r>
              <a:rPr lang="it-IT" b="1" dirty="0"/>
              <a:t> per non disturbare gli altri.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AutoShape 6" descr="Risultati immagini per disegni colorati pes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18" y="2965133"/>
            <a:ext cx="2087335" cy="14909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614" y="4928826"/>
            <a:ext cx="1718361" cy="15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2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1653950" y="488584"/>
            <a:ext cx="9374659" cy="56417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SEGNALETICA PER RISPETTARE IL</a:t>
            </a:r>
            <a:r>
              <a:rPr kumimoji="0" lang="it-IT" sz="1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METODO </a:t>
            </a:r>
            <a:r>
              <a:rPr kumimoji="0" lang="it-IT" sz="1800" b="1" i="0" u="none" strike="noStrike" kern="1200" cap="none" spc="0" normalizeH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1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LAVORO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9919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 MAESTRA </a:t>
            </a:r>
            <a:r>
              <a:rPr kumimoji="0" lang="it-IT" sz="2400" b="1" i="1" u="sng" strike="noStrike" kern="1200" cap="none" spc="0" normalizeH="0" baseline="0" noProof="0" dirty="0" err="1">
                <a:ln>
                  <a:noFill/>
                </a:ln>
                <a:solidFill>
                  <a:srgbClr val="9919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</a:t>
            </a: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99198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LEGNO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è un simbolo riconosciuto per il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lavoro in autonomia (a gruppo, coppie o individuale)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2400" b="1" i="1" u="sng" strike="noStrike" kern="1200" cap="none" spc="0" normalizeH="0" baseline="0" noProof="0" dirty="0">
              <a:ln>
                <a:noFill/>
              </a:ln>
              <a:solidFill>
                <a:srgbClr val="30E4E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30E4E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it-IT" sz="2400" b="1" i="1" strike="noStrike" kern="1200" cap="none" spc="0" normalizeH="0" baseline="0" noProof="0" dirty="0">
                <a:ln>
                  <a:noFill/>
                </a:ln>
                <a:solidFill>
                  <a:srgbClr val="30E4E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</a:t>
            </a:r>
            <a:r>
              <a:rPr kumimoji="0" lang="it-IT" sz="2400" b="1" i="1" u="sng" strike="noStrike" kern="1200" cap="none" spc="0" normalizeH="0" baseline="0" noProof="0" dirty="0">
                <a:ln>
                  <a:noFill/>
                </a:ln>
                <a:solidFill>
                  <a:srgbClr val="30E4E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SALUTI DEL MATTINO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due</a:t>
            </a:r>
            <a:r>
              <a:rPr kumimoji="0" lang="it-IT" sz="1800" b="1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mattine a settimana si può scegliere come essere accolti dalla maestra in classe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 3" charset="2"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magine 5" descr="IMG-20191008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8394" y="1442434"/>
            <a:ext cx="2395469" cy="1796602"/>
          </a:xfrm>
          <a:prstGeom prst="rect">
            <a:avLst/>
          </a:prstGeom>
        </p:spPr>
      </p:pic>
      <p:pic>
        <p:nvPicPr>
          <p:cNvPr id="7" name="Immagine 6" descr="IMG-20191008-WA0023.jpg"/>
          <p:cNvPicPr>
            <a:picLocks noChangeAspect="1"/>
          </p:cNvPicPr>
          <p:nvPr/>
        </p:nvPicPr>
        <p:blipFill>
          <a:blip r:embed="rId3" cstate="print"/>
          <a:srcRect t="10733" r="34447" b="9839"/>
          <a:stretch>
            <a:fillRect/>
          </a:stretch>
        </p:blipFill>
        <p:spPr>
          <a:xfrm>
            <a:off x="1952241" y="3721994"/>
            <a:ext cx="1769753" cy="28591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G_3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6618" y="3181081"/>
            <a:ext cx="3837904" cy="2878428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263611"/>
            <a:ext cx="8911687" cy="1641389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chemeClr val="accent3">
                    <a:lumMod val="75000"/>
                  </a:schemeClr>
                </a:solidFill>
              </a:rPr>
              <a:t>Sai perché è importante il materiale condiviso?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2084" y="1901780"/>
            <a:ext cx="8915400" cy="377762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it-IT" dirty="0"/>
              <a:t>dietro la scelta oculata degli strumenti didattici di cancelleria, c’è molto di più….. </a:t>
            </a:r>
          </a:p>
          <a:p>
            <a:pPr marL="0" indent="0">
              <a:buNone/>
            </a:pPr>
            <a:r>
              <a:rPr lang="it-IT" sz="2400" b="1" dirty="0"/>
              <a:t>c’è un prendersi cura che insegna a prendersi cura</a:t>
            </a:r>
            <a:r>
              <a:rPr lang="it-IT" b="1" dirty="0"/>
              <a:t>. </a:t>
            </a:r>
            <a:r>
              <a:rPr lang="it-IT" dirty="0"/>
              <a:t>“L’avere cura di sé, degli oggetti, degli ambienti che si frequentano”, diviene promotore dell’assunzione di responsabilità.</a:t>
            </a:r>
          </a:p>
          <a:p>
            <a:pPr marL="0" indent="0">
              <a:buNone/>
            </a:pPr>
            <a:r>
              <a:rPr lang="it-IT" dirty="0"/>
              <a:t>Ma non solo…. C’è </a:t>
            </a:r>
          </a:p>
          <a:p>
            <a:pPr marL="0" indent="0">
              <a:buNone/>
            </a:pPr>
            <a:r>
              <a:rPr lang="it-IT" sz="2400" b="1" dirty="0"/>
              <a:t>L’INCLUSIONE</a:t>
            </a:r>
            <a:r>
              <a:rPr lang="it-IT" dirty="0"/>
              <a:t>: il materiale comune non crea</a:t>
            </a:r>
          </a:p>
          <a:p>
            <a:pPr marL="0" indent="0">
              <a:buNone/>
            </a:pPr>
            <a:r>
              <a:rPr lang="it-IT" dirty="0"/>
              <a:t> DIFFERENZE, ma bensì offre a tutti i bambini le stesse </a:t>
            </a:r>
          </a:p>
          <a:p>
            <a:pPr marL="0" indent="0">
              <a:buNone/>
            </a:pPr>
            <a:r>
              <a:rPr lang="it-IT" dirty="0"/>
              <a:t>opportunità; tutti hanno diritto ad utilizzare pennarelli e</a:t>
            </a:r>
          </a:p>
          <a:p>
            <a:pPr marL="0" indent="0">
              <a:buNone/>
            </a:pPr>
            <a:r>
              <a:rPr lang="it-IT" dirty="0"/>
              <a:t> matite funzionanti, colle che «incollano» e forbici che </a:t>
            </a:r>
          </a:p>
          <a:p>
            <a:pPr marL="0" indent="0">
              <a:buNone/>
            </a:pPr>
            <a:r>
              <a:rPr lang="it-IT" dirty="0"/>
              <a:t>tagliano e non che piegano.</a:t>
            </a:r>
          </a:p>
        </p:txBody>
      </p:sp>
    </p:spTree>
    <p:extLst>
      <p:ext uri="{BB962C8B-B14F-4D97-AF65-F5344CB8AC3E}">
        <p14:creationId xmlns:p14="http://schemas.microsoft.com/office/powerpoint/2010/main" val="3389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020802" y="387178"/>
            <a:ext cx="8915399" cy="1811759"/>
          </a:xfrm>
        </p:spPr>
        <p:txBody>
          <a:bodyPr/>
          <a:lstStyle/>
          <a:p>
            <a:pPr algn="ctr"/>
            <a:r>
              <a:rPr lang="it-IT" b="1" dirty="0">
                <a:solidFill>
                  <a:srgbClr val="87E9FD"/>
                </a:solidFill>
              </a:rPr>
              <a:t>Conosci le modalità di lavoro in classe?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89213" y="2281881"/>
            <a:ext cx="8915399" cy="4374292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u="sng" dirty="0"/>
              <a:t>LA ROUTINE DEL MATTINO:</a:t>
            </a:r>
          </a:p>
          <a:p>
            <a:pPr algn="ctr"/>
            <a:endParaRPr lang="it-IT" u="sng" dirty="0"/>
          </a:p>
          <a:p>
            <a:r>
              <a:rPr lang="it-IT" sz="2300" dirty="0"/>
              <a:t>… si da’ </a:t>
            </a:r>
            <a:r>
              <a:rPr lang="it-IT" sz="2300" b="1" dirty="0"/>
              <a:t>inizio alla giornata: </a:t>
            </a:r>
            <a:r>
              <a:rPr lang="it-IT" sz="2300" dirty="0"/>
              <a:t>i responsabili </a:t>
            </a:r>
          </a:p>
          <a:p>
            <a:r>
              <a:rPr lang="it-IT" sz="2300" dirty="0"/>
              <a:t>di turno raccolgono i buoni e segnano le </a:t>
            </a:r>
          </a:p>
          <a:p>
            <a:r>
              <a:rPr lang="it-IT" sz="2300" dirty="0"/>
              <a:t>presenze, ci si raccoglie in salone e cantiamo</a:t>
            </a:r>
          </a:p>
          <a:p>
            <a:r>
              <a:rPr lang="it-IT" sz="2300" dirty="0"/>
              <a:t> assieme.</a:t>
            </a:r>
          </a:p>
          <a:p>
            <a:endParaRPr lang="it-IT" sz="4500" dirty="0"/>
          </a:p>
          <a:p>
            <a:endParaRPr lang="it-IT" sz="4500" dirty="0"/>
          </a:p>
          <a:p>
            <a:endParaRPr lang="it-IT" sz="4500" dirty="0"/>
          </a:p>
          <a:p>
            <a:endParaRPr lang="it-IT" sz="4500" b="1" dirty="0"/>
          </a:p>
          <a:p>
            <a:endParaRPr lang="it-IT" sz="2400" b="1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5" name="Immagine 4" descr="P_20180516_085215.jpg"/>
          <p:cNvPicPr>
            <a:picLocks noChangeAspect="1"/>
          </p:cNvPicPr>
          <p:nvPr/>
        </p:nvPicPr>
        <p:blipFill>
          <a:blip r:embed="rId2" cstate="print"/>
          <a:srcRect t="35062" r="7161"/>
          <a:stretch>
            <a:fillRect/>
          </a:stretch>
        </p:blipFill>
        <p:spPr>
          <a:xfrm>
            <a:off x="8697532" y="2614413"/>
            <a:ext cx="3228304" cy="169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2985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22855" y="214185"/>
            <a:ext cx="9881758" cy="6334896"/>
          </a:xfrm>
        </p:spPr>
        <p:txBody>
          <a:bodyPr/>
          <a:lstStyle/>
          <a:p>
            <a:pPr algn="ctr"/>
            <a:r>
              <a:rPr lang="it-IT" sz="2400" u="sng" dirty="0"/>
              <a:t>E POI NELLA NOSTRA GIORNATA ... </a:t>
            </a:r>
          </a:p>
          <a:p>
            <a:r>
              <a:rPr lang="it-IT" sz="2400" dirty="0"/>
              <a:t>                                </a:t>
            </a:r>
          </a:p>
          <a:p>
            <a:r>
              <a:rPr lang="it-IT" sz="2400" dirty="0"/>
              <a:t>                                TUTTI IN </a:t>
            </a:r>
            <a:r>
              <a:rPr lang="it-IT" sz="2400" b="1" dirty="0">
                <a:solidFill>
                  <a:srgbClr val="AC0641"/>
                </a:solidFill>
              </a:rPr>
              <a:t>AGORA</a:t>
            </a:r>
            <a:r>
              <a:rPr lang="it-IT" sz="2400" b="1" dirty="0"/>
              <a:t> </a:t>
            </a:r>
            <a:r>
              <a:rPr lang="it-IT" sz="2400" dirty="0"/>
              <a:t>a</a:t>
            </a:r>
            <a:r>
              <a:rPr lang="it-IT" sz="2400" b="1" dirty="0"/>
              <a:t> </a:t>
            </a:r>
            <a:r>
              <a:rPr lang="it-IT" sz="2400" dirty="0"/>
              <a:t>leggere e confrontarsi </a:t>
            </a:r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endParaRPr lang="it-IT" sz="2400" dirty="0"/>
          </a:p>
          <a:p>
            <a:r>
              <a:rPr lang="it-IT" sz="2400" dirty="0"/>
              <a:t>          … e si fa il </a:t>
            </a:r>
            <a:r>
              <a:rPr lang="it-IT" sz="2400" b="1" dirty="0">
                <a:solidFill>
                  <a:schemeClr val="accent2">
                    <a:lumMod val="75000"/>
                  </a:schemeClr>
                </a:solidFill>
              </a:rPr>
              <a:t>CAFFE’ </a:t>
            </a:r>
            <a:r>
              <a:rPr lang="it-IT" sz="2400" dirty="0"/>
              <a:t>alle maestre.</a:t>
            </a:r>
            <a:endParaRPr lang="it-IT" sz="2400" b="1" dirty="0"/>
          </a:p>
          <a:p>
            <a:endParaRPr lang="it-IT" dirty="0"/>
          </a:p>
        </p:txBody>
      </p:sp>
      <p:pic>
        <p:nvPicPr>
          <p:cNvPr id="8" name="Immagine 7" descr="20191008_120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4943" y="669702"/>
            <a:ext cx="3155324" cy="3155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 descr="20191008_115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7277635" y="2807594"/>
            <a:ext cx="3161763" cy="3161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06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32238" y="148281"/>
            <a:ext cx="10223157" cy="6450227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b="1" dirty="0"/>
              <a:t>…E’ ARRIVATO IL MOMENTO DI LAVORARE… MA NOI SZ COME LAVORIAMO?</a:t>
            </a:r>
          </a:p>
          <a:p>
            <a:pPr algn="ctr"/>
            <a:endParaRPr lang="it-IT" b="1" dirty="0"/>
          </a:p>
          <a:p>
            <a:r>
              <a:rPr lang="it-IT" dirty="0"/>
              <a:t>In Senza Zaino la progettazione “sposta l’attenzione dal modello obiettivi-risultati a quello centrato sull’esperienza didattica, sulle attività e quindi sulla progettazione dell’ambiente formativo”. </a:t>
            </a:r>
          </a:p>
          <a:p>
            <a:r>
              <a:rPr lang="it-IT" dirty="0"/>
              <a:t>Ogni apprendimento nasce con l’</a:t>
            </a:r>
            <a:r>
              <a:rPr lang="it-IT" sz="2400" b="1" dirty="0"/>
              <a:t>esperienza</a:t>
            </a:r>
            <a:r>
              <a:rPr lang="it-IT" dirty="0"/>
              <a:t>: è osservando, imitando, riflettendo ed indagando che bambini e ragazzi mobilitano energie per sfidare i limiti delle proprie conoscenze ed avventurarsi in nuove direzioni. </a:t>
            </a:r>
          </a:p>
          <a:p>
            <a:endParaRPr lang="it-IT" dirty="0"/>
          </a:p>
          <a:p>
            <a:r>
              <a:rPr lang="it-IT" dirty="0"/>
              <a:t>Attività che i bambini svolgono con l’insegnante ma anche in </a:t>
            </a:r>
            <a:r>
              <a:rPr lang="it-IT" sz="2400" b="1" dirty="0"/>
              <a:t>autonomia</a:t>
            </a:r>
            <a:r>
              <a:rPr lang="it-IT" dirty="0"/>
              <a:t> seguendo delle </a:t>
            </a:r>
            <a:r>
              <a:rPr lang="it-IT" sz="2400" b="1" dirty="0"/>
              <a:t>procedure</a:t>
            </a:r>
            <a:r>
              <a:rPr lang="it-IT" dirty="0"/>
              <a:t> concordate o un modello predisposto ad hoc, leggendo, scrivendo, disegnando, giocando, sperimentando, manipolando materiali, costruendo oggetti, ricercando personalmente informazioni, in un continuo </a:t>
            </a:r>
            <a:r>
              <a:rPr lang="it-IT" sz="2400" b="1" dirty="0"/>
              <a:t>confronto</a:t>
            </a:r>
            <a:r>
              <a:rPr lang="it-IT" dirty="0"/>
              <a:t> diretto e diversificato con i pari. </a:t>
            </a:r>
          </a:p>
          <a:p>
            <a:endParaRPr lang="it-IT" dirty="0"/>
          </a:p>
          <a:p>
            <a:r>
              <a:rPr lang="it-IT" b="1" dirty="0"/>
              <a:t>LA CLASSE NON E’ UNA E INDIVISIBILE MA E’UN GRUPPO </a:t>
            </a:r>
            <a:r>
              <a:rPr lang="it-IT" dirty="0"/>
              <a:t>vivo, dinamico, che si può smembrare e ricomporre, dividere ed unire, “smontare e rimontare, creando un sapere che si costruisce quando i</a:t>
            </a:r>
            <a:r>
              <a:rPr lang="it-IT" sz="2400" b="1" dirty="0"/>
              <a:t>ndividualmente</a:t>
            </a:r>
            <a:r>
              <a:rPr lang="it-IT" dirty="0"/>
              <a:t>, quando in </a:t>
            </a:r>
            <a:r>
              <a:rPr lang="it-IT" sz="2400" b="1" dirty="0"/>
              <a:t>coppia</a:t>
            </a:r>
            <a:r>
              <a:rPr lang="it-IT" dirty="0"/>
              <a:t> o nel piccolo </a:t>
            </a:r>
            <a:r>
              <a:rPr lang="it-IT" sz="2400" b="1" dirty="0"/>
              <a:t>gruppo</a:t>
            </a:r>
            <a:r>
              <a:rPr lang="it-IT" dirty="0"/>
              <a:t>, quando in un’</a:t>
            </a:r>
            <a:r>
              <a:rPr lang="it-IT" sz="2400" b="1" dirty="0"/>
              <a:t>assemblea plenaria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711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92925" y="115330"/>
            <a:ext cx="8911687" cy="1210962"/>
          </a:xfrm>
        </p:spPr>
        <p:txBody>
          <a:bodyPr/>
          <a:lstStyle/>
          <a:p>
            <a:pPr algn="ctr"/>
            <a:r>
              <a:rPr lang="it-IT" dirty="0"/>
              <a:t>L’importanza della revisione dello spazio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67265" y="1326291"/>
            <a:ext cx="10837347" cy="5445211"/>
          </a:xfrm>
        </p:spPr>
        <p:txBody>
          <a:bodyPr/>
          <a:lstStyle/>
          <a:p>
            <a:endParaRPr lang="it-IT" dirty="0"/>
          </a:p>
          <a:p>
            <a:r>
              <a:rPr lang="it-IT" sz="4400" b="1" dirty="0">
                <a:solidFill>
                  <a:srgbClr val="FF0000"/>
                </a:solidFill>
              </a:rPr>
              <a:t>DA  </a:t>
            </a:r>
          </a:p>
          <a:p>
            <a:pPr marL="0" indent="0">
              <a:buNone/>
            </a:pPr>
            <a:r>
              <a:rPr lang="it-IT" sz="4400" dirty="0"/>
              <a:t> • mono funzione</a:t>
            </a:r>
          </a:p>
          <a:p>
            <a:pPr marL="0" indent="0">
              <a:buNone/>
            </a:pPr>
            <a:r>
              <a:rPr lang="it-IT" sz="4400" dirty="0"/>
              <a:t>• unidirezionale </a:t>
            </a:r>
          </a:p>
          <a:p>
            <a:pPr marL="0" indent="0">
              <a:buNone/>
            </a:pPr>
            <a:r>
              <a:rPr lang="it-IT" sz="4400" dirty="0"/>
              <a:t>• poco ospitale </a:t>
            </a:r>
            <a:endParaRPr lang="it-IT" sz="4400" b="1" dirty="0">
              <a:solidFill>
                <a:srgbClr val="FF0000"/>
              </a:solidFill>
            </a:endParaRPr>
          </a:p>
          <a:p>
            <a:endParaRPr lang="it-IT" sz="4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48" y="1886534"/>
            <a:ext cx="4368048" cy="283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8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7838" y="403653"/>
            <a:ext cx="10886774" cy="6153665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  <a:p>
            <a:r>
              <a:rPr lang="it-IT" sz="4400" b="1" dirty="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it-IT" sz="4400" dirty="0"/>
              <a:t>• </a:t>
            </a:r>
            <a:r>
              <a:rPr lang="it-IT" sz="4400" dirty="0" err="1"/>
              <a:t>polifunzione</a:t>
            </a:r>
            <a:r>
              <a:rPr lang="it-IT" sz="4400" dirty="0"/>
              <a:t> </a:t>
            </a:r>
          </a:p>
          <a:p>
            <a:pPr marL="0" indent="0">
              <a:buNone/>
            </a:pPr>
            <a:r>
              <a:rPr lang="it-IT" sz="4400" dirty="0"/>
              <a:t>• policentrico </a:t>
            </a:r>
          </a:p>
          <a:p>
            <a:pPr marL="0" indent="0">
              <a:buNone/>
            </a:pPr>
            <a:r>
              <a:rPr lang="it-IT" sz="4400" dirty="0"/>
              <a:t>• ospitante/le 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928" y="1779886"/>
            <a:ext cx="5334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21156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</TotalTime>
  <Words>852</Words>
  <Application>Microsoft Office PowerPoint</Application>
  <PresentationFormat>Widescreen</PresentationFormat>
  <Paragraphs>104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Filo</vt:lpstr>
      <vt:lpstr>Sai com’è regolamentata l’uscita dall’aula durante le attività?</vt:lpstr>
      <vt:lpstr>Conosci alcuni simboli di gestione?</vt:lpstr>
      <vt:lpstr>Presentazione standard di PowerPoint</vt:lpstr>
      <vt:lpstr>Sai perché è importante il materiale condiviso?</vt:lpstr>
      <vt:lpstr>Conosci le modalità di lavoro in classe?</vt:lpstr>
      <vt:lpstr>Presentazione standard di PowerPoint</vt:lpstr>
      <vt:lpstr>Presentazione standard di PowerPoint</vt:lpstr>
      <vt:lpstr>L’importanza della revisione dello spazio</vt:lpstr>
      <vt:lpstr>Presentazione standard di PowerPoint</vt:lpstr>
      <vt:lpstr>Pensi che il modello di scuola senza zaino crei più caos in aula?</vt:lpstr>
      <vt:lpstr>I compiti a casa riducono il tempo libero in modo considerevole?</vt:lpstr>
      <vt:lpstr>3 PAROLE su cui si fonda la scuola senza zaino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 com’è regolamentata l’uscita dall’aula durante le attività?</dc:title>
  <dc:creator>Sarah&amp;Diego</dc:creator>
  <cp:lastModifiedBy>Irene PERCIVATI</cp:lastModifiedBy>
  <cp:revision>29</cp:revision>
  <dcterms:created xsi:type="dcterms:W3CDTF">2019-10-07T13:52:09Z</dcterms:created>
  <dcterms:modified xsi:type="dcterms:W3CDTF">2022-07-08T09:22:01Z</dcterms:modified>
</cp:coreProperties>
</file>